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FF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21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459E6-6E9E-4EBB-B61E-1FF0AC98A67E}" type="datetimeFigureOut">
              <a:rPr lang="ru-RU" smtClean="0"/>
              <a:t>05.04.2015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EDB40-D348-456E-988F-1B94F5300C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99613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459E6-6E9E-4EBB-B61E-1FF0AC98A67E}" type="datetimeFigureOut">
              <a:rPr lang="ru-RU" smtClean="0"/>
              <a:t>05.04.2015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EDB40-D348-456E-988F-1B94F5300C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05168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459E6-6E9E-4EBB-B61E-1FF0AC98A67E}" type="datetimeFigureOut">
              <a:rPr lang="ru-RU" smtClean="0"/>
              <a:t>05.04.2015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EDB40-D348-456E-988F-1B94F5300C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53799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459E6-6E9E-4EBB-B61E-1FF0AC98A67E}" type="datetimeFigureOut">
              <a:rPr lang="ru-RU" smtClean="0"/>
              <a:t>05.04.2015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EDB40-D348-456E-988F-1B94F5300C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09897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459E6-6E9E-4EBB-B61E-1FF0AC98A67E}" type="datetimeFigureOut">
              <a:rPr lang="ru-RU" smtClean="0"/>
              <a:t>05.04.2015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EDB40-D348-456E-988F-1B94F5300C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56922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459E6-6E9E-4EBB-B61E-1FF0AC98A67E}" type="datetimeFigureOut">
              <a:rPr lang="ru-RU" smtClean="0"/>
              <a:t>05.04.2015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EDB40-D348-456E-988F-1B94F5300C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87879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459E6-6E9E-4EBB-B61E-1FF0AC98A67E}" type="datetimeFigureOut">
              <a:rPr lang="ru-RU" smtClean="0"/>
              <a:t>05.04.2015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EDB40-D348-456E-988F-1B94F5300C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86635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459E6-6E9E-4EBB-B61E-1FF0AC98A67E}" type="datetimeFigureOut">
              <a:rPr lang="ru-RU" smtClean="0"/>
              <a:t>05.04.2015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EDB40-D348-456E-988F-1B94F5300C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65014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459E6-6E9E-4EBB-B61E-1FF0AC98A67E}" type="datetimeFigureOut">
              <a:rPr lang="ru-RU" smtClean="0"/>
              <a:t>05.04.2015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EDB40-D348-456E-988F-1B94F5300C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68004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459E6-6E9E-4EBB-B61E-1FF0AC98A67E}" type="datetimeFigureOut">
              <a:rPr lang="ru-RU" smtClean="0"/>
              <a:t>05.04.2015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EDB40-D348-456E-988F-1B94F5300C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70474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459E6-6E9E-4EBB-B61E-1FF0AC98A67E}" type="datetimeFigureOut">
              <a:rPr lang="ru-RU" smtClean="0"/>
              <a:t>05.04.2015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EDB40-D348-456E-988F-1B94F5300C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18614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7459E6-6E9E-4EBB-B61E-1FF0AC98A67E}" type="datetimeFigureOut">
              <a:rPr lang="ru-RU" smtClean="0"/>
              <a:t>05.04.2015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BEDB40-D348-456E-988F-1B94F5300C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78294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http://www.fonstola.ru/large/201111/5584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59632" y="1916832"/>
            <a:ext cx="6400800" cy="1752600"/>
          </a:xfrm>
        </p:spPr>
        <p:txBody>
          <a:bodyPr>
            <a:normAutofit/>
          </a:bodyPr>
          <a:lstStyle/>
          <a:p>
            <a:r>
              <a:rPr lang="ru-RU" sz="2800" spc="25" dirty="0" smtClean="0">
                <a:solidFill>
                  <a:srgbClr val="FF66FF"/>
                </a:solidFill>
                <a:effectLst/>
                <a:latin typeface="Bookman Old Style" pitchFamily="18" charset="0"/>
              </a:rPr>
              <a:t>МЕТОДИКА ГЕОГРАФИЧЕСКОГО ИЗУЧЕНИЯ НАСЕЛЕННОГО ПУНКТА (НА ПРИМЕРЕ ГОРОДА)</a:t>
            </a:r>
            <a:endParaRPr lang="ru-RU" sz="2800" b="1" spc="10" dirty="0" smtClean="0">
              <a:solidFill>
                <a:srgbClr val="FF66FF"/>
              </a:solidFill>
              <a:effectLst/>
              <a:latin typeface="Bookman Old Style" pitchFamily="18" charset="0"/>
              <a:ea typeface="Times New Roman"/>
            </a:endParaRPr>
          </a:p>
          <a:p>
            <a:endParaRPr lang="ru-RU" sz="2800" dirty="0">
              <a:solidFill>
                <a:srgbClr val="FF66FF"/>
              </a:solidFill>
              <a:latin typeface="Bookman Old Style" pitchFamily="18" charset="0"/>
            </a:endParaRPr>
          </a:p>
        </p:txBody>
      </p:sp>
      <p:sp>
        <p:nvSpPr>
          <p:cNvPr id="5" name="Rectangle 1"/>
          <p:cNvSpPr>
            <a:spLocks noGrp="1" noChangeArrowheads="1"/>
          </p:cNvSpPr>
          <p:nvPr>
            <p:ph type="ctrTitle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1169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http://media.vorotila.ru/ru/items/t1@dcdbc380-9f5c-4835-a14d-9ba0dd5865e2/MINONY-iz-Gadkiy-Ya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4742001"/>
            <a:ext cx="1728192" cy="21433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3204" y="116632"/>
            <a:ext cx="8229600" cy="1143000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FF66FF"/>
                </a:solidFill>
                <a:latin typeface="Book Antiqua" pitchFamily="18" charset="0"/>
              </a:rPr>
              <a:t>Подготовить презентацию-характеристику города по следующему плану</a:t>
            </a:r>
            <a:endParaRPr lang="ru-RU" sz="2800" b="1" dirty="0">
              <a:solidFill>
                <a:srgbClr val="FF66FF"/>
              </a:solidFill>
              <a:latin typeface="Book Antiqua" pitchFamily="18" charset="0"/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3221038" y="1600200"/>
            <a:ext cx="9144000" cy="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778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71475" algn="l"/>
              </a:tabLst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1778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71475" algn="l"/>
              </a:tabLst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Courier New" pitchFamily="49" charset="0"/>
              <a:cs typeface="Arial" pitchFamily="34" charset="0"/>
            </a:endParaRPr>
          </a:p>
          <a:p>
            <a:pPr marL="0" marR="0" lvl="0" indent="1778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71475" algn="l"/>
              </a:tabLst>
            </a:pPr>
            <a:r>
              <a:rPr kumimoji="0" lang="ru-RU" sz="1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ourier New" pitchFamily="49" charset="0"/>
                <a:cs typeface="Arial" pitchFamily="34" charset="0"/>
              </a:rPr>
              <a:t/>
            </a:r>
            <a:br>
              <a:rPr kumimoji="0" lang="ru-RU" sz="1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ourier New" pitchFamily="49" charset="0"/>
                <a:cs typeface="Arial" pitchFamily="34" charset="0"/>
              </a:rPr>
            </a:br>
            <a:endParaRPr kumimoji="0" lang="ru-RU" sz="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1778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71475" algn="l"/>
              </a:tabLst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83568" y="1412776"/>
            <a:ext cx="792088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buClr>
                <a:srgbClr val="000000"/>
              </a:buClr>
              <a:buSzPts val="950"/>
              <a:tabLst>
                <a:tab pos="441960" algn="l"/>
              </a:tabLst>
            </a:pPr>
            <a:r>
              <a:rPr lang="ru-RU" spc="45" dirty="0">
                <a:solidFill>
                  <a:srgbClr val="0033CC"/>
                </a:solidFill>
                <a:latin typeface="Book Antiqua" pitchFamily="18" charset="0"/>
              </a:rPr>
              <a:t>История возникновения и основные этапы </a:t>
            </a:r>
            <a:r>
              <a:rPr lang="ru-RU" spc="45" dirty="0" smtClean="0">
                <a:solidFill>
                  <a:srgbClr val="0033CC"/>
                </a:solidFill>
                <a:latin typeface="Book Antiqua" pitchFamily="18" charset="0"/>
              </a:rPr>
              <a:t>раз­вития.</a:t>
            </a:r>
          </a:p>
          <a:p>
            <a:pPr lvl="0" algn="ctr">
              <a:buClr>
                <a:srgbClr val="000000"/>
              </a:buClr>
              <a:buSzPts val="950"/>
              <a:tabLst>
                <a:tab pos="441960" algn="l"/>
              </a:tabLst>
            </a:pPr>
            <a:endParaRPr lang="ru-RU" spc="45" dirty="0" smtClean="0">
              <a:solidFill>
                <a:srgbClr val="0033CC"/>
              </a:solidFill>
              <a:latin typeface="Book Antiqua" pitchFamily="18" charset="0"/>
            </a:endParaRPr>
          </a:p>
          <a:p>
            <a:pPr lvl="0" algn="ctr">
              <a:buClr>
                <a:srgbClr val="000000"/>
              </a:buClr>
              <a:buSzPts val="950"/>
              <a:tabLst>
                <a:tab pos="441960" algn="l"/>
              </a:tabLst>
            </a:pPr>
            <a:r>
              <a:rPr lang="ru-RU" spc="45" dirty="0" smtClean="0">
                <a:solidFill>
                  <a:srgbClr val="0033CC"/>
                </a:solidFill>
                <a:latin typeface="Book Antiqua" pitchFamily="18" charset="0"/>
              </a:rPr>
              <a:t>Роль </a:t>
            </a:r>
            <a:r>
              <a:rPr lang="ru-RU" spc="45" dirty="0">
                <a:solidFill>
                  <a:srgbClr val="0033CC"/>
                </a:solidFill>
                <a:latin typeface="Book Antiqua" pitchFamily="18" charset="0"/>
              </a:rPr>
              <a:t>природных условий и ресурсов в развитии го­рода и жизни горожан</a:t>
            </a:r>
            <a:r>
              <a:rPr lang="ru-RU" spc="45" dirty="0" smtClean="0">
                <a:solidFill>
                  <a:srgbClr val="0033CC"/>
                </a:solidFill>
                <a:latin typeface="Book Antiqua" pitchFamily="18" charset="0"/>
              </a:rPr>
              <a:t>.</a:t>
            </a:r>
          </a:p>
          <a:p>
            <a:pPr lvl="0" algn="ctr">
              <a:buClr>
                <a:srgbClr val="000000"/>
              </a:buClr>
              <a:buSzPts val="950"/>
              <a:tabLst>
                <a:tab pos="441960" algn="l"/>
              </a:tabLst>
            </a:pPr>
            <a:endParaRPr lang="ru-RU" spc="45" dirty="0">
              <a:solidFill>
                <a:srgbClr val="0033CC"/>
              </a:solidFill>
              <a:latin typeface="Book Antiqua" pitchFamily="18" charset="0"/>
            </a:endParaRPr>
          </a:p>
          <a:p>
            <a:pPr lvl="0" algn="ctr">
              <a:buClr>
                <a:srgbClr val="000000"/>
              </a:buClr>
              <a:buSzPts val="950"/>
              <a:tabLst>
                <a:tab pos="478790" algn="l"/>
              </a:tabLst>
            </a:pPr>
            <a:r>
              <a:rPr lang="ru-RU" spc="45" dirty="0">
                <a:solidFill>
                  <a:srgbClr val="0033CC"/>
                </a:solidFill>
                <a:latin typeface="Book Antiqua" pitchFamily="18" charset="0"/>
              </a:rPr>
              <a:t>Социально-экономические факторы развития го­рода</a:t>
            </a:r>
            <a:r>
              <a:rPr lang="ru-RU" spc="45" dirty="0" smtClean="0">
                <a:solidFill>
                  <a:srgbClr val="0033CC"/>
                </a:solidFill>
                <a:latin typeface="Book Antiqua" pitchFamily="18" charset="0"/>
              </a:rPr>
              <a:t>.</a:t>
            </a:r>
          </a:p>
          <a:p>
            <a:pPr lvl="0" algn="ctr">
              <a:buClr>
                <a:srgbClr val="000000"/>
              </a:buClr>
              <a:buSzPts val="950"/>
              <a:tabLst>
                <a:tab pos="478790" algn="l"/>
              </a:tabLst>
            </a:pPr>
            <a:endParaRPr lang="ru-RU" spc="45" dirty="0">
              <a:solidFill>
                <a:srgbClr val="0033CC"/>
              </a:solidFill>
              <a:latin typeface="Book Antiqua" pitchFamily="18" charset="0"/>
            </a:endParaRPr>
          </a:p>
          <a:p>
            <a:pPr lvl="0" algn="ctr">
              <a:buClr>
                <a:srgbClr val="000000"/>
              </a:buClr>
              <a:buSzPts val="950"/>
              <a:tabLst>
                <a:tab pos="456565" algn="l"/>
              </a:tabLst>
            </a:pPr>
            <a:r>
              <a:rPr lang="ru-RU" spc="45" dirty="0">
                <a:solidFill>
                  <a:srgbClr val="0033CC"/>
                </a:solidFill>
                <a:latin typeface="Book Antiqua" pitchFamily="18" charset="0"/>
              </a:rPr>
              <a:t>Население и трудовые ресурсы</a:t>
            </a:r>
            <a:r>
              <a:rPr lang="ru-RU" spc="45" dirty="0" smtClean="0">
                <a:solidFill>
                  <a:srgbClr val="0033CC"/>
                </a:solidFill>
                <a:latin typeface="Book Antiqua" pitchFamily="18" charset="0"/>
              </a:rPr>
              <a:t>.</a:t>
            </a:r>
          </a:p>
          <a:p>
            <a:pPr lvl="0" algn="ctr">
              <a:buClr>
                <a:srgbClr val="000000"/>
              </a:buClr>
              <a:buSzPts val="950"/>
              <a:tabLst>
                <a:tab pos="456565" algn="l"/>
              </a:tabLst>
            </a:pPr>
            <a:endParaRPr lang="ru-RU" spc="45" dirty="0">
              <a:solidFill>
                <a:srgbClr val="0033CC"/>
              </a:solidFill>
              <a:latin typeface="Book Antiqua" pitchFamily="18" charset="0"/>
            </a:endParaRPr>
          </a:p>
          <a:p>
            <a:pPr lvl="0" algn="ctr">
              <a:buClr>
                <a:srgbClr val="000000"/>
              </a:buClr>
              <a:buSzPts val="950"/>
              <a:tabLst>
                <a:tab pos="474345" algn="l"/>
              </a:tabLst>
            </a:pPr>
            <a:r>
              <a:rPr lang="ru-RU" spc="45" dirty="0">
                <a:solidFill>
                  <a:srgbClr val="0033CC"/>
                </a:solidFill>
                <a:latin typeface="Book Antiqua" pitchFamily="18" charset="0"/>
              </a:rPr>
              <a:t>Народнохозяйственная структура и функции </a:t>
            </a:r>
            <a:r>
              <a:rPr lang="ru-RU" spc="45" dirty="0" smtClean="0">
                <a:solidFill>
                  <a:srgbClr val="0033CC"/>
                </a:solidFill>
                <a:latin typeface="Book Antiqua" pitchFamily="18" charset="0"/>
              </a:rPr>
              <a:t>го­</a:t>
            </a:r>
            <a:r>
              <a:rPr lang="ru-RU" spc="25" dirty="0" smtClean="0">
                <a:solidFill>
                  <a:srgbClr val="0033CC"/>
                </a:solidFill>
                <a:latin typeface="Book Antiqua" pitchFamily="18" charset="0"/>
              </a:rPr>
              <a:t>рода</a:t>
            </a:r>
          </a:p>
          <a:p>
            <a:pPr lvl="0" algn="ctr">
              <a:buClr>
                <a:srgbClr val="000000"/>
              </a:buClr>
              <a:buSzPts val="950"/>
              <a:tabLst>
                <a:tab pos="474345" algn="l"/>
              </a:tabLst>
            </a:pPr>
            <a:endParaRPr lang="ru-RU" spc="25" dirty="0" smtClean="0">
              <a:solidFill>
                <a:srgbClr val="0033CC"/>
              </a:solidFill>
              <a:latin typeface="Book Antiqua" pitchFamily="18" charset="0"/>
            </a:endParaRPr>
          </a:p>
          <a:p>
            <a:pPr marR="38100" lvl="0" algn="ctr">
              <a:buClr>
                <a:srgbClr val="000000"/>
              </a:buClr>
              <a:buSzPts val="950"/>
              <a:tabLst>
                <a:tab pos="372745" algn="l"/>
              </a:tabLst>
            </a:pPr>
            <a:r>
              <a:rPr lang="ru-RU" u="none" strike="noStrike" spc="45" dirty="0" smtClean="0">
                <a:solidFill>
                  <a:srgbClr val="0033CC"/>
                </a:solidFill>
                <a:effectLst/>
                <a:latin typeface="Book Antiqua" pitchFamily="18" charset="0"/>
              </a:rPr>
              <a:t>Внутригородское расселение, или территориальная организация города.</a:t>
            </a:r>
          </a:p>
          <a:p>
            <a:pPr marR="38100" lvl="0" algn="ctr">
              <a:buClr>
                <a:srgbClr val="000000"/>
              </a:buClr>
              <a:buSzPts val="950"/>
              <a:tabLst>
                <a:tab pos="372745" algn="l"/>
              </a:tabLst>
            </a:pPr>
            <a:endParaRPr lang="ru-RU" u="none" strike="noStrike" spc="45" dirty="0" smtClean="0">
              <a:solidFill>
                <a:srgbClr val="0033CC"/>
              </a:solidFill>
              <a:effectLst/>
              <a:latin typeface="Book Antiqua" pitchFamily="18" charset="0"/>
            </a:endParaRPr>
          </a:p>
          <a:p>
            <a:pPr lvl="0" algn="ctr">
              <a:buClr>
                <a:srgbClr val="000000"/>
              </a:buClr>
              <a:buSzPts val="950"/>
              <a:tabLst>
                <a:tab pos="367665" algn="l"/>
              </a:tabLst>
            </a:pPr>
            <a:r>
              <a:rPr lang="ru-RU" u="none" strike="noStrike" spc="45" dirty="0" smtClean="0">
                <a:solidFill>
                  <a:srgbClr val="0033CC"/>
                </a:solidFill>
                <a:effectLst/>
                <a:latin typeface="Book Antiqua" pitchFamily="18" charset="0"/>
              </a:rPr>
              <a:t>Город в системе расселения.</a:t>
            </a:r>
          </a:p>
          <a:p>
            <a:pPr lvl="0" algn="ctr">
              <a:buClr>
                <a:srgbClr val="000000"/>
              </a:buClr>
              <a:buSzPts val="950"/>
              <a:tabLst>
                <a:tab pos="367665" algn="l"/>
              </a:tabLst>
            </a:pPr>
            <a:endParaRPr lang="ru-RU" u="none" strike="noStrike" spc="45" dirty="0" smtClean="0">
              <a:solidFill>
                <a:srgbClr val="0033CC"/>
              </a:solidFill>
              <a:effectLst/>
              <a:latin typeface="Book Antiqua" pitchFamily="18" charset="0"/>
            </a:endParaRPr>
          </a:p>
          <a:p>
            <a:pPr lvl="0" algn="ctr">
              <a:buClr>
                <a:srgbClr val="000000"/>
              </a:buClr>
              <a:buSzPts val="950"/>
              <a:tabLst>
                <a:tab pos="367665" algn="l"/>
              </a:tabLst>
            </a:pPr>
            <a:r>
              <a:rPr lang="ru-RU" u="none" strike="noStrike" spc="45" dirty="0" smtClean="0">
                <a:solidFill>
                  <a:srgbClr val="0033CC"/>
                </a:solidFill>
                <a:effectLst/>
                <a:latin typeface="Book Antiqua" pitchFamily="18" charset="0"/>
              </a:rPr>
              <a:t>Город и окружающая среда.</a:t>
            </a:r>
          </a:p>
          <a:p>
            <a:pPr lvl="0" algn="ctr">
              <a:buClr>
                <a:srgbClr val="000000"/>
              </a:buClr>
              <a:buSzPts val="950"/>
              <a:tabLst>
                <a:tab pos="367665" algn="l"/>
              </a:tabLst>
            </a:pPr>
            <a:endParaRPr lang="ru-RU" u="none" strike="noStrike" spc="45" dirty="0" smtClean="0">
              <a:solidFill>
                <a:srgbClr val="0033CC"/>
              </a:solidFill>
              <a:effectLst/>
              <a:latin typeface="Book Antiqua" pitchFamily="18" charset="0"/>
            </a:endParaRPr>
          </a:p>
          <a:p>
            <a:pPr lvl="0" algn="ctr">
              <a:buClr>
                <a:srgbClr val="000000"/>
              </a:buClr>
              <a:buSzPts val="950"/>
              <a:tabLst>
                <a:tab pos="372110" algn="l"/>
              </a:tabLst>
            </a:pPr>
            <a:r>
              <a:rPr lang="ru-RU" u="none" strike="noStrike" spc="45" dirty="0" smtClean="0">
                <a:solidFill>
                  <a:srgbClr val="0033CC"/>
                </a:solidFill>
                <a:effectLst/>
                <a:latin typeface="Book Antiqua" pitchFamily="18" charset="0"/>
              </a:rPr>
              <a:t>Перспективы развития.</a:t>
            </a:r>
            <a:endParaRPr lang="ru-RU" u="none" strike="noStrike" spc="45" dirty="0" smtClean="0">
              <a:solidFill>
                <a:srgbClr val="0033CC"/>
              </a:solidFill>
              <a:effectLst/>
              <a:latin typeface="Book Antiqua" pitchFamily="18" charset="0"/>
              <a:ea typeface="Times New Roman"/>
              <a:cs typeface="Times New Roman"/>
            </a:endParaRPr>
          </a:p>
          <a:p>
            <a:pPr marL="342900" lvl="0" indent="-342900" algn="ctr">
              <a:buClr>
                <a:srgbClr val="000000"/>
              </a:buClr>
              <a:buSzPts val="950"/>
              <a:buFont typeface="+mj-lt"/>
              <a:buAutoNum type="arabicPeriod"/>
              <a:tabLst>
                <a:tab pos="474345" algn="l"/>
              </a:tabLst>
            </a:pPr>
            <a:endParaRPr lang="ru-RU" dirty="0"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25836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3" dur="500"/>
                                        <p:tgtEl>
                                          <p:spTgt spid="8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8" dur="500"/>
                                        <p:tgtEl>
                                          <p:spTgt spid="8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8AEA79EB98C0E246AC9D62295B8DC0C5" ma:contentTypeVersion="0" ma:contentTypeDescription="Создание документа." ma:contentTypeScope="" ma:versionID="8254900dee835b32cc12d7c76e289ea6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9d58f4857a619b7c345529988bca39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554D073-B50D-42B2-9DC4-B2FF3AD313AC}"/>
</file>

<file path=customXml/itemProps2.xml><?xml version="1.0" encoding="utf-8"?>
<ds:datastoreItem xmlns:ds="http://schemas.openxmlformats.org/officeDocument/2006/customXml" ds:itemID="{CED67BAB-F616-4766-BC90-DEB4FEABA8E7}"/>
</file>

<file path=customXml/itemProps3.xml><?xml version="1.0" encoding="utf-8"?>
<ds:datastoreItem xmlns:ds="http://schemas.openxmlformats.org/officeDocument/2006/customXml" ds:itemID="{0DE683DD-6258-4D60-8ACE-9ADA1C59C618}"/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71</Words>
  <Application>Microsoft Office PowerPoint</Application>
  <PresentationFormat>Экран (4:3)</PresentationFormat>
  <Paragraphs>24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 </vt:lpstr>
      <vt:lpstr>Подготовить презентацию-характеристику города по следующему плану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ййй</dc:creator>
  <cp:lastModifiedBy>ййй</cp:lastModifiedBy>
  <cp:revision>2</cp:revision>
  <dcterms:created xsi:type="dcterms:W3CDTF">2015-04-05T11:56:56Z</dcterms:created>
  <dcterms:modified xsi:type="dcterms:W3CDTF">2015-04-05T12:11:23Z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0x0101008AEA79EB98C0E246AC9D62295B8DC0C5</vt:lpwstr>
  </property>
</Properties>
</file>